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326" r:id="rId2"/>
    <p:sldId id="257" r:id="rId3"/>
    <p:sldId id="304" r:id="rId4"/>
    <p:sldId id="313" r:id="rId5"/>
    <p:sldId id="305" r:id="rId6"/>
    <p:sldId id="314" r:id="rId7"/>
    <p:sldId id="323" r:id="rId8"/>
    <p:sldId id="277" r:id="rId9"/>
    <p:sldId id="324" r:id="rId10"/>
    <p:sldId id="32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70" autoAdjust="0"/>
    <p:restoredTop sz="91655" autoAdjust="0"/>
  </p:normalViewPr>
  <p:slideViewPr>
    <p:cSldViewPr>
      <p:cViewPr>
        <p:scale>
          <a:sx n="80" d="100"/>
          <a:sy n="80" d="100"/>
        </p:scale>
        <p:origin x="-876" y="-516"/>
      </p:cViewPr>
      <p:guideLst>
        <p:guide orient="horz" pos="2160"/>
        <p:guide pos="2880"/>
      </p:guideLst>
    </p:cSldViewPr>
  </p:slideViewPr>
  <p:notesTextViewPr>
    <p:cViewPr>
      <p:scale>
        <a:sx n="1" d="1"/>
        <a:sy n="1" d="1"/>
      </p:scale>
      <p:origin x="0" y="2652"/>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2E74D3-9160-4091-98C0-67BFFFCB3940}" type="datetimeFigureOut">
              <a:rPr lang="en-US" smtClean="0"/>
              <a:t>9/14/2012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F6327F-5E96-4E8A-92E8-519210FFF994}" type="slidenum">
              <a:rPr lang="en-US" smtClean="0"/>
              <a:t>‹#›</a:t>
            </a:fld>
            <a:endParaRPr lang="en-US"/>
          </a:p>
        </p:txBody>
      </p:sp>
    </p:spTree>
    <p:extLst>
      <p:ext uri="{BB962C8B-B14F-4D97-AF65-F5344CB8AC3E}">
        <p14:creationId xmlns:p14="http://schemas.microsoft.com/office/powerpoint/2010/main" val="3184694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1</a:t>
            </a:fld>
            <a:endParaRPr lang="en-US"/>
          </a:p>
        </p:txBody>
      </p:sp>
    </p:spTree>
    <p:extLst>
      <p:ext uri="{BB962C8B-B14F-4D97-AF65-F5344CB8AC3E}">
        <p14:creationId xmlns:p14="http://schemas.microsoft.com/office/powerpoint/2010/main" val="1381201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Rather than purchase an index fund and passively allow it to fluctuate with the market over time, many people choose to invest in mutual funds and hedge funds that are actively managed by so-called experts.</a:t>
            </a:r>
          </a:p>
          <a:p>
            <a:pPr marL="171450" indent="-171450">
              <a:buFontTx/>
              <a:buChar char="-"/>
            </a:pPr>
            <a:r>
              <a:rPr lang="en-US" baseline="0" dirty="0" smtClean="0"/>
              <a:t>One would presume that these financial experts should be able to outperform the market, but the evidence suggests that in a given year, only 25% of mutual funds outperform the market.</a:t>
            </a:r>
          </a:p>
          <a:p>
            <a:pPr marL="171450" indent="-171450">
              <a:buFontTx/>
              <a:buChar char="-"/>
            </a:pPr>
            <a:r>
              <a:rPr lang="en-US" baseline="0" dirty="0" smtClean="0"/>
              <a:t>Even more troubling is the fact that fund performance is volatile from year to year and past performance does not predict future performance well. Thus, among the few funds who do outperform the market one year, the majority of then will fail to outperform the market the next year.</a:t>
            </a:r>
          </a:p>
          <a:p>
            <a:pPr marL="171450" indent="-171450">
              <a:buFontTx/>
              <a:buChar char="-"/>
            </a:pPr>
            <a:r>
              <a:rPr lang="en-US" baseline="0" dirty="0" smtClean="0"/>
              <a:t>One reason that mutual funds typically fail to outperform the market is that their managers demand high fees for their services. Without accounting for fees, mutual funds perform about the same as market index funds, but the high fees of these funds depresses the returns that they can yield.</a:t>
            </a:r>
          </a:p>
          <a:p>
            <a:pPr marL="171450" indent="-171450">
              <a:buFontTx/>
              <a:buChar char="-"/>
            </a:pPr>
            <a:r>
              <a:rPr lang="en-US" baseline="0" dirty="0" smtClean="0"/>
              <a:t>People also frequently invest in hedge funds, as their managers can maintain secrecy about their investment strategies. However, hedge fund managers charge typically charge even higher fees than mutual fund managers and as a result, the wealthy investors that typically invest in hedge funds end up making investments that perform far worse than the market.</a:t>
            </a:r>
          </a:p>
          <a:p>
            <a:pPr marL="171450" indent="-171450">
              <a:buFontTx/>
              <a:buChar char="-"/>
            </a:pPr>
            <a:r>
              <a:rPr lang="en-US" baseline="0" dirty="0" smtClean="0"/>
              <a:t>The goal of this chapter is to better understand why investors consistently choose to invest in these funds that earn lower returns than market funds.</a:t>
            </a:r>
          </a:p>
        </p:txBody>
      </p:sp>
      <p:sp>
        <p:nvSpPr>
          <p:cNvPr id="4" name="Slide Number Placeholder 3"/>
          <p:cNvSpPr>
            <a:spLocks noGrp="1"/>
          </p:cNvSpPr>
          <p:nvPr>
            <p:ph type="sldNum" sz="quarter" idx="10"/>
          </p:nvPr>
        </p:nvSpPr>
        <p:spPr/>
        <p:txBody>
          <a:bodyPr/>
          <a:lstStyle/>
          <a:p>
            <a:fld id="{E6F6327F-5E96-4E8A-92E8-519210FFF994}" type="slidenum">
              <a:rPr lang="en-US" smtClean="0"/>
              <a:t>2</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In explaining why people continually make decisions that cause them to earn lower financial returns than they should, we will turn to five explanations:</a:t>
            </a:r>
          </a:p>
          <a:p>
            <a:pPr marL="628650" lvl="1" indent="-171450">
              <a:buFontTx/>
              <a:buChar char="-"/>
            </a:pPr>
            <a:r>
              <a:rPr lang="en-US" baseline="0" dirty="0" smtClean="0"/>
              <a:t>Overconfidence</a:t>
            </a:r>
          </a:p>
          <a:p>
            <a:pPr marL="628650" lvl="1" indent="-171450">
              <a:buFontTx/>
              <a:buChar char="-"/>
            </a:pPr>
            <a:r>
              <a:rPr lang="en-US" baseline="0" dirty="0" smtClean="0"/>
              <a:t>Unrealistic optimism</a:t>
            </a:r>
          </a:p>
          <a:p>
            <a:pPr marL="628650" lvl="1" indent="-171450">
              <a:buFontTx/>
              <a:buChar char="-"/>
            </a:pPr>
            <a:r>
              <a:rPr lang="en-US" baseline="0" dirty="0" smtClean="0"/>
              <a:t>Denying that outcomes are largely determined by randomness</a:t>
            </a:r>
          </a:p>
          <a:p>
            <a:pPr marL="628650" lvl="1" indent="-171450">
              <a:buFontTx/>
              <a:buChar char="-"/>
            </a:pPr>
            <a:r>
              <a:rPr lang="en-US" baseline="0" dirty="0" smtClean="0"/>
              <a:t>Failures to deviate from the status quo</a:t>
            </a:r>
          </a:p>
          <a:p>
            <a:pPr marL="628650" lvl="1" indent="-171450">
              <a:buFontTx/>
              <a:buChar char="-"/>
            </a:pPr>
            <a:r>
              <a:rPr lang="en-US" baseline="0" dirty="0" smtClean="0"/>
              <a:t>Prospect theory, which deals with framing and risk aversion. This can explain why people often sell winners and keep losers.</a:t>
            </a:r>
          </a:p>
        </p:txBody>
      </p:sp>
      <p:sp>
        <p:nvSpPr>
          <p:cNvPr id="4" name="Slide Number Placeholder 3"/>
          <p:cNvSpPr>
            <a:spLocks noGrp="1"/>
          </p:cNvSpPr>
          <p:nvPr>
            <p:ph type="sldNum" sz="quarter" idx="10"/>
          </p:nvPr>
        </p:nvSpPr>
        <p:spPr/>
        <p:txBody>
          <a:bodyPr/>
          <a:lstStyle/>
          <a:p>
            <a:fld id="{E6F6327F-5E96-4E8A-92E8-519210FFF994}" type="slidenum">
              <a:rPr lang="en-US" smtClean="0"/>
              <a:t>3</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Mutual funds and hedge funds aside, active traders face mounting costs each time they pay a fee to trade.</a:t>
            </a:r>
          </a:p>
          <a:p>
            <a:pPr marL="171450" indent="-171450">
              <a:buFontTx/>
              <a:buChar char="-"/>
            </a:pPr>
            <a:r>
              <a:rPr lang="en-US" baseline="0" dirty="0" smtClean="0"/>
              <a:t>Unfortunately, it appears that traders are increasingly engaging in transactions and turning over their portfolios.</a:t>
            </a:r>
          </a:p>
          <a:p>
            <a:pPr marL="171450" indent="-171450">
              <a:buFontTx/>
              <a:buChar char="-"/>
            </a:pPr>
            <a:r>
              <a:rPr lang="en-US" baseline="0" dirty="0" smtClean="0"/>
              <a:t>Given the increasing tendency to engage in high-cost transaction and the inconsistency in trader performance, it is no surprise that the most active traders tend to underperform the market by a sizable margin.</a:t>
            </a:r>
          </a:p>
          <a:p>
            <a:pPr marL="171450" indent="-171450">
              <a:buFontTx/>
              <a:buChar char="-"/>
            </a:pPr>
            <a:r>
              <a:rPr lang="en-US" baseline="0" dirty="0" smtClean="0"/>
              <a:t>The key question is why would investors continue to actively manage their funds if they are earning suboptimal returns?</a:t>
            </a:r>
          </a:p>
          <a:p>
            <a:pPr marL="628650" lvl="1" indent="-171450">
              <a:buFontTx/>
              <a:buChar char="-"/>
            </a:pPr>
            <a:r>
              <a:rPr lang="en-US" baseline="0" dirty="0" smtClean="0"/>
              <a:t>The fact that they are willing to pay a fee to trade indicates that they have confidence in their ability to identify good stocks.</a:t>
            </a:r>
          </a:p>
          <a:p>
            <a:pPr marL="628650" lvl="1" indent="-171450">
              <a:buFontTx/>
              <a:buChar char="-"/>
            </a:pPr>
            <a:r>
              <a:rPr lang="en-US" baseline="0" dirty="0" smtClean="0"/>
              <a:t>If people outperformed the market, even when taking their fees into account, then their confidence would be well-founded. </a:t>
            </a:r>
          </a:p>
          <a:p>
            <a:pPr marL="628650" lvl="1" indent="-171450">
              <a:buFontTx/>
              <a:buChar char="-"/>
            </a:pPr>
            <a:r>
              <a:rPr lang="en-US" baseline="0" dirty="0" smtClean="0"/>
              <a:t>However, because they underperform the market as the result of paying high transaction fees, it seems that active traders are overconfident in their ability to outperform the market.</a:t>
            </a:r>
          </a:p>
          <a:p>
            <a:pPr marL="628650" lvl="1" indent="-171450">
              <a:buFontTx/>
              <a:buChar char="-"/>
            </a:pPr>
            <a:r>
              <a:rPr lang="en-US" baseline="0" dirty="0" smtClean="0"/>
              <a:t>Interestingly, men actively trade more than women, which suggests that men are more overconfident in their ability to beat the market than women.</a:t>
            </a:r>
          </a:p>
        </p:txBody>
      </p:sp>
      <p:sp>
        <p:nvSpPr>
          <p:cNvPr id="4" name="Slide Number Placeholder 3"/>
          <p:cNvSpPr>
            <a:spLocks noGrp="1"/>
          </p:cNvSpPr>
          <p:nvPr>
            <p:ph type="sldNum" sz="quarter" idx="10"/>
          </p:nvPr>
        </p:nvSpPr>
        <p:spPr/>
        <p:txBody>
          <a:bodyPr/>
          <a:lstStyle/>
          <a:p>
            <a:fld id="{E6F6327F-5E96-4E8A-92E8-519210FFF994}" type="slidenum">
              <a:rPr lang="en-US" smtClean="0"/>
              <a:t>4</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One reason that people to continue investing in mutual funds despite their inferior returns compared to the market is that they are overoptimistic.</a:t>
            </a:r>
          </a:p>
          <a:p>
            <a:pPr marL="171450" lvl="0" indent="-171450">
              <a:buFontTx/>
              <a:buChar char="-"/>
            </a:pPr>
            <a:r>
              <a:rPr lang="en-US" baseline="0" dirty="0" smtClean="0"/>
              <a:t>First, people tend to form overly optimistic predictions about the future performance of the stocks in which they invest, even when presented with objective performance data suggesting that their funds have underperformed the market in the past. In one study using an experimental stock market that simulated actual past returns from 1985-1994, participants predicted that their funds would rise by more than 8% in each six-month period even though they actually only increased by 5.5%.</a:t>
            </a:r>
          </a:p>
          <a:p>
            <a:pPr marL="171450" lvl="0" indent="-171450">
              <a:buFontTx/>
              <a:buChar char="-"/>
            </a:pPr>
            <a:r>
              <a:rPr lang="en-US" baseline="0" dirty="0" smtClean="0"/>
              <a:t>Second, people tend to form overly optimistic recollections of the past performance of their funds. In the same study discussed above, researchers found that participants in the stock market game estimated that they performed just as well as the market after completing the game even though throughout the game, they were provided with evidence suggesting that they had underperformed the market.</a:t>
            </a:r>
          </a:p>
          <a:p>
            <a:pPr marL="171450" lvl="0" indent="-171450">
              <a:buFontTx/>
              <a:buChar char="-"/>
            </a:pPr>
            <a:r>
              <a:rPr lang="en-US" baseline="0" dirty="0" smtClean="0"/>
              <a:t>Given this evidence, it may be the case that optimism causes people to continue to actively trade and that positively biased recollections of past performance allows them to continue believing that active management is a justified investment strategy.</a:t>
            </a:r>
          </a:p>
          <a:p>
            <a:pPr marL="628650" lvl="1"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5</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Another reason that people actively manage their funds is that they underestimate the role of randomness in producing outcomes.</a:t>
            </a:r>
          </a:p>
          <a:p>
            <a:pPr marL="628650" lvl="1" indent="-171450">
              <a:buFontTx/>
              <a:buChar char="-"/>
            </a:pPr>
            <a:r>
              <a:rPr lang="en-US" baseline="0" dirty="0" smtClean="0"/>
              <a:t>Much like the hot-hand fallacy, people tend to assume that performance holds steady from one year to the next.</a:t>
            </a:r>
          </a:p>
          <a:p>
            <a:pPr marL="628650" lvl="1" indent="-171450">
              <a:buFontTx/>
              <a:buChar char="-"/>
            </a:pPr>
            <a:r>
              <a:rPr lang="en-US" baseline="0" dirty="0" smtClean="0"/>
              <a:t>Investors and managers seek to feel in control of outcomes and to explain success as being the result of skill rather than randomness.</a:t>
            </a:r>
          </a:p>
          <a:p>
            <a:pPr marL="171450" lvl="0" indent="-171450">
              <a:buFontTx/>
              <a:buChar char="-"/>
            </a:pPr>
            <a:r>
              <a:rPr lang="en-US" baseline="0" dirty="0" smtClean="0"/>
              <a:t>As the result of underweighting the role of randomness, people tend to neglect the tendency of random events to regress to the mean.</a:t>
            </a:r>
          </a:p>
          <a:p>
            <a:pPr marL="628650" lvl="1" indent="-171450">
              <a:buFontTx/>
              <a:buChar char="-"/>
            </a:pPr>
            <a:r>
              <a:rPr lang="en-US" baseline="0" dirty="0" smtClean="0"/>
              <a:t>Thus, people often believe that a fund performing well one year will continue to perform well, if not better, the next year.</a:t>
            </a:r>
          </a:p>
          <a:p>
            <a:pPr marL="628650" lvl="1" indent="-171450">
              <a:buFontTx/>
              <a:buChar char="-"/>
            </a:pPr>
            <a:r>
              <a:rPr lang="en-US" baseline="0" dirty="0" smtClean="0"/>
              <a:t>However, in reality, funds tend to regress to the mean in terms of performance.</a:t>
            </a:r>
          </a:p>
          <a:p>
            <a:pPr marL="171450" lvl="0" indent="-171450">
              <a:buFontTx/>
              <a:buChar char="-"/>
            </a:pPr>
            <a:r>
              <a:rPr lang="en-US" baseline="0" dirty="0" smtClean="0"/>
              <a:t>Overall, the evidence suggests that despite the belief that skilled managers can generate positive returns year in and year out, there is little evidence that fund performance is consistent from year to year.</a:t>
            </a:r>
          </a:p>
          <a:p>
            <a:pPr marL="628650" lvl="1" indent="-171450">
              <a:buFontTx/>
              <a:buChar char="-"/>
            </a:pPr>
            <a:r>
              <a:rPr lang="en-US" baseline="0" dirty="0" smtClean="0"/>
              <a:t>There is some evidence of a momentum effect where stocks performing well one year tend to do well the next.</a:t>
            </a:r>
          </a:p>
          <a:p>
            <a:pPr marL="1085850" lvl="2" indent="-171450">
              <a:buFontTx/>
              <a:buChar char="-"/>
            </a:pPr>
            <a:r>
              <a:rPr lang="en-US" baseline="0" dirty="0" smtClean="0"/>
              <a:t>However, this pattern tends to reverse in subsequent years.</a:t>
            </a:r>
          </a:p>
          <a:p>
            <a:pPr marL="1085850" lvl="2" indent="-171450">
              <a:buFontTx/>
              <a:buChar char="-"/>
            </a:pPr>
            <a:r>
              <a:rPr lang="en-US" baseline="0" dirty="0" smtClean="0"/>
              <a:t>Some have argued that this pattern results from investors buying well-performing stocks out of the belief that they will perform well the next year. Once the last of these biased investors have purchased stock and the stock’s value has exceeded the company’s underlying value, the reversal occurs because the price begins to fall in line with the company’s true value.</a:t>
            </a:r>
          </a:p>
          <a:p>
            <a:pPr marL="628650" lvl="1" indent="-171450">
              <a:buFontTx/>
              <a:buChar char="-"/>
            </a:pPr>
            <a:r>
              <a:rPr lang="en-US" baseline="0" dirty="0" smtClean="0"/>
              <a:t>However, despite evidence that there may be a one-year momentum effect, there is also evidence suggesting the contrary.</a:t>
            </a:r>
          </a:p>
          <a:p>
            <a:pPr marL="1085850" lvl="2" indent="-171450">
              <a:buFontTx/>
              <a:buChar char="-"/>
            </a:pPr>
            <a:r>
              <a:rPr lang="en-US" baseline="0" dirty="0" smtClean="0"/>
              <a:t>In one study that created a portfolio of extreme winners and another of extreme losers, the authors found that over the following five years, the portfolio of extreme losers outperformed the portfolio of extreme winners.</a:t>
            </a:r>
          </a:p>
          <a:p>
            <a:pPr marL="1085850" lvl="2" indent="-171450">
              <a:buFontTx/>
              <a:buChar char="-"/>
            </a:pPr>
            <a:r>
              <a:rPr lang="en-US" baseline="0" dirty="0" smtClean="0"/>
              <a:t>This may because the market adjusts after a period where people overbuy winners and oversell losers.</a:t>
            </a:r>
          </a:p>
          <a:p>
            <a:pPr marL="628650" lvl="1" indent="-171450">
              <a:buFontTx/>
              <a:buChar char="-"/>
            </a:pPr>
            <a:r>
              <a:rPr lang="en-US" baseline="0" dirty="0" smtClean="0"/>
              <a:t>Given the mixed evidence that funds consistently perform well, it seems that it is extremely difficult to predict future performance based on past performance and that investors may be best off sticking with passively managed index funds rather than actively managed portfolios. </a:t>
            </a:r>
          </a:p>
        </p:txBody>
      </p:sp>
      <p:sp>
        <p:nvSpPr>
          <p:cNvPr id="4" name="Slide Number Placeholder 3"/>
          <p:cNvSpPr>
            <a:spLocks noGrp="1"/>
          </p:cNvSpPr>
          <p:nvPr>
            <p:ph type="sldNum" sz="quarter" idx="10"/>
          </p:nvPr>
        </p:nvSpPr>
        <p:spPr/>
        <p:txBody>
          <a:bodyPr/>
          <a:lstStyle/>
          <a:p>
            <a:fld id="{E6F6327F-5E96-4E8A-92E8-519210FFF994}" type="slidenum">
              <a:rPr lang="en-US" smtClean="0"/>
              <a:t>6</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Though we have just reviewed evidence suggesting that investors take excessive action by trading too frequently, there is evidence that in the domain of decisions on allocating risk and whether one should invest at all, people are not active enough.</a:t>
            </a:r>
          </a:p>
          <a:p>
            <a:pPr marL="171450" lvl="0" indent="-171450">
              <a:buFontTx/>
              <a:buChar char="-"/>
            </a:pPr>
            <a:r>
              <a:rPr lang="en-US" baseline="0" dirty="0" smtClean="0"/>
              <a:t>People should change their tolerance for risk as they age and their financial circumstances change, but they rarely change the allocation of risk in their retirement plan.</a:t>
            </a:r>
          </a:p>
          <a:p>
            <a:pPr marL="628650" lvl="1" indent="-171450">
              <a:buFontTx/>
              <a:buChar char="-"/>
            </a:pPr>
            <a:r>
              <a:rPr lang="en-US" baseline="0" dirty="0" smtClean="0"/>
              <a:t>Professors investing in retirement plans tend to allocate half of their money into bonds and half into stocks. </a:t>
            </a:r>
          </a:p>
          <a:p>
            <a:pPr marL="628650" lvl="1" indent="-171450">
              <a:buFontTx/>
              <a:buChar char="-"/>
            </a:pPr>
            <a:r>
              <a:rPr lang="en-US" baseline="0" dirty="0" smtClean="0"/>
              <a:t>However, the majority of professors never actually change their allocation even though their risk preferences should change over time.</a:t>
            </a:r>
          </a:p>
          <a:p>
            <a:pPr marL="628650" lvl="1" indent="-171450">
              <a:buFontTx/>
              <a:buChar char="-"/>
            </a:pPr>
            <a:r>
              <a:rPr lang="en-US" baseline="0" dirty="0" smtClean="0"/>
              <a:t>Evidence from another study suggests that people automatically allocate their funds evenly between the options that they are presented with as a simple investment heuristic.</a:t>
            </a:r>
          </a:p>
          <a:p>
            <a:pPr marL="1085850" lvl="2" indent="-171450">
              <a:buFontTx/>
              <a:buChar char="-"/>
            </a:pPr>
            <a:r>
              <a:rPr lang="en-US" baseline="0" dirty="0" smtClean="0"/>
              <a:t>So, if a company offers four retirement funds, many employees are likely to evenly allocate their money into each fund.</a:t>
            </a:r>
          </a:p>
          <a:p>
            <a:pPr marL="1085850" lvl="2" indent="-171450">
              <a:buFontTx/>
              <a:buChar char="-"/>
            </a:pPr>
            <a:r>
              <a:rPr lang="en-US" baseline="0" dirty="0" smtClean="0"/>
              <a:t>The problem with this is that allocations of risk become influenced by the arbitrary options that are available. </a:t>
            </a:r>
          </a:p>
          <a:p>
            <a:pPr marL="1543050" lvl="3" indent="-171450">
              <a:buFontTx/>
              <a:buChar char="-"/>
            </a:pPr>
            <a:r>
              <a:rPr lang="en-US" baseline="0" dirty="0" smtClean="0"/>
              <a:t>For example, if a company offers three stock funds and one bond fund, then people are likely to invest 75% of their money in stocks and 25% in the bond fund.</a:t>
            </a:r>
          </a:p>
          <a:p>
            <a:pPr marL="1543050" lvl="3" indent="-171450">
              <a:buFontTx/>
              <a:buChar char="-"/>
            </a:pPr>
            <a:r>
              <a:rPr lang="en-US" baseline="0" dirty="0" smtClean="0"/>
              <a:t>However, if the same company were to offer one stock fund and three bond funds, then people are likely to invest 25% of their money in stocks and 75% in the bond fund.</a:t>
            </a:r>
          </a:p>
          <a:p>
            <a:pPr marL="1543050" lvl="3" indent="-171450">
              <a:buFontTx/>
              <a:buChar char="-"/>
            </a:pPr>
            <a:r>
              <a:rPr lang="en-US" baseline="0" dirty="0" smtClean="0"/>
              <a:t>Essentially, the options available influence the allocation of risk, even though it may not be in line with actual risk preferences.</a:t>
            </a:r>
          </a:p>
          <a:p>
            <a:pPr marL="628650" lvl="1" indent="-171450">
              <a:buFontTx/>
              <a:buChar char="-"/>
            </a:pPr>
            <a:r>
              <a:rPr lang="en-US" baseline="0" dirty="0" smtClean="0"/>
              <a:t>People often fail to reconsider their risk allocations because they tend to stick to the status quo.</a:t>
            </a:r>
          </a:p>
          <a:p>
            <a:pPr marL="1085850" lvl="2" indent="-171450">
              <a:buFontTx/>
              <a:buChar char="-"/>
            </a:pPr>
            <a:r>
              <a:rPr lang="en-US" baseline="0" dirty="0" smtClean="0"/>
              <a:t>To test this, one experimental study used a hypothetical scenario about inheriting a large sum of money or a large financial asset.</a:t>
            </a:r>
          </a:p>
          <a:p>
            <a:pPr marL="1543050" lvl="3" indent="-171450">
              <a:buFontTx/>
              <a:buChar char="-"/>
            </a:pPr>
            <a:r>
              <a:rPr lang="en-US" baseline="0" dirty="0" smtClean="0"/>
              <a:t>People who inherited money were given four investment options with different degrees of risk.</a:t>
            </a:r>
          </a:p>
          <a:p>
            <a:pPr marL="1543050" lvl="3" indent="-171450">
              <a:buFontTx/>
              <a:buChar char="-"/>
            </a:pPr>
            <a:r>
              <a:rPr lang="en-US" baseline="0" dirty="0" smtClean="0"/>
              <a:t>People who inherited an equivalent financial asset were asked whether they would keep the investment or reinvest it into one of the other three investment options.</a:t>
            </a:r>
          </a:p>
          <a:p>
            <a:pPr marL="1543050" lvl="3" indent="-171450">
              <a:buFontTx/>
              <a:buChar char="-"/>
            </a:pPr>
            <a:r>
              <a:rPr lang="en-US" baseline="0" dirty="0" smtClean="0"/>
              <a:t>People overwhelmingly chose to keep the asset in its current form despite the fact that their decision may have been different if they inherited cash as opposed to a financial asset.</a:t>
            </a:r>
          </a:p>
          <a:p>
            <a:pPr marL="1085850" lvl="2" indent="-171450">
              <a:buFontTx/>
              <a:buChar char="-"/>
            </a:pPr>
            <a:r>
              <a:rPr lang="en-US" baseline="0" dirty="0" smtClean="0"/>
              <a:t>In addition to failing to reallocate risk in line with changing preferences, people also frequently fail to invest in the first place.</a:t>
            </a:r>
          </a:p>
          <a:p>
            <a:pPr marL="1543050" lvl="3" indent="-171450">
              <a:buFontTx/>
              <a:buChar char="-"/>
            </a:pPr>
            <a:r>
              <a:rPr lang="en-US" baseline="0" dirty="0" smtClean="0"/>
              <a:t>This often occurs when companies have “opt-in” 401(k) plans where employees must make a phone call and sign up for a retirement through their company.</a:t>
            </a:r>
          </a:p>
          <a:p>
            <a:pPr marL="1543050" lvl="3" indent="-171450">
              <a:buFontTx/>
              <a:buChar char="-"/>
            </a:pPr>
            <a:r>
              <a:rPr lang="en-US" baseline="0" dirty="0" smtClean="0"/>
              <a:t>However, when companies have “opt-out” 401(k) programs where employees are automatically enrolled in a plan and must take action to exit the plan, the majority of people tend to stick with the default 401(k) plan offered by their company.</a:t>
            </a:r>
          </a:p>
          <a:p>
            <a:pPr marL="1543050" lvl="3" indent="-171450">
              <a:buFontTx/>
              <a:buChar char="-"/>
            </a:pPr>
            <a:r>
              <a:rPr lang="en-US" baseline="0" dirty="0" smtClean="0"/>
              <a:t>This may suggest that people simply procrastinate and fail to put in the effort to invest even though they seem to have no problem with investing when it is a default option.</a:t>
            </a:r>
          </a:p>
          <a:p>
            <a:pPr marL="1543050" lvl="3" indent="-171450">
              <a:buFontTx/>
              <a:buChar char="-"/>
            </a:pPr>
            <a:r>
              <a:rPr lang="en-US" baseline="0" dirty="0" smtClean="0"/>
              <a:t>Procrastination and failing to adjust from a status quo of not investing can cause people to miss out on opportunities to earn high returns to their excess cash.</a:t>
            </a:r>
          </a:p>
        </p:txBody>
      </p:sp>
      <p:sp>
        <p:nvSpPr>
          <p:cNvPr id="4" name="Slide Number Placeholder 3"/>
          <p:cNvSpPr>
            <a:spLocks noGrp="1"/>
          </p:cNvSpPr>
          <p:nvPr>
            <p:ph type="sldNum" sz="quarter" idx="10"/>
          </p:nvPr>
        </p:nvSpPr>
        <p:spPr/>
        <p:txBody>
          <a:bodyPr/>
          <a:lstStyle/>
          <a:p>
            <a:fld id="{E6F6327F-5E96-4E8A-92E8-519210FFF994}" type="slidenum">
              <a:rPr lang="en-US" smtClean="0"/>
              <a:t>7</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As we learned from prospect theory and framing, people tend to be risk-seeking in the domain of losses and risk-averse in the domain of gains. Not surprisingly, this has important implications for financial decision-making.</a:t>
            </a:r>
          </a:p>
          <a:p>
            <a:pPr marL="171450" lvl="0" indent="-171450">
              <a:buFontTx/>
              <a:buChar char="-"/>
            </a:pPr>
            <a:r>
              <a:rPr lang="en-US" baseline="0" dirty="0" smtClean="0"/>
              <a:t>People tend to sell stocks that have earned positive returns. </a:t>
            </a:r>
          </a:p>
          <a:p>
            <a:pPr marL="628650" lvl="1" indent="-171450">
              <a:buFontTx/>
              <a:buChar char="-"/>
            </a:pPr>
            <a:r>
              <a:rPr lang="en-US" baseline="0" dirty="0" smtClean="0"/>
              <a:t>A big reason for this is that they form a reference point consisting of the price at which they purchased a stock.</a:t>
            </a:r>
          </a:p>
          <a:p>
            <a:pPr marL="628650" lvl="1" indent="-171450">
              <a:buFontTx/>
              <a:buChar char="-"/>
            </a:pPr>
            <a:r>
              <a:rPr lang="en-US" baseline="0" dirty="0" smtClean="0"/>
              <a:t>When a stock earns positive returns above its purchase price, people view subsequent fluctuations in price as falling within the domain of gains. Because they possibility of losing value by holding onto the stock looms larger than the possibility of continuing to earn positive returns by holding onto the stock, people tend to be risk-averse and sell winning stocks out of fear that their value will drop.</a:t>
            </a:r>
          </a:p>
          <a:p>
            <a:pPr marL="628650" lvl="1" indent="-171450">
              <a:buFontTx/>
              <a:buChar char="-"/>
            </a:pPr>
            <a:r>
              <a:rPr lang="en-US" baseline="0" dirty="0" smtClean="0"/>
              <a:t>Consistent with this argument, the more stock performance improves, the more likely people are to sell.</a:t>
            </a:r>
          </a:p>
          <a:p>
            <a:pPr marL="171450" lvl="0" indent="-171450">
              <a:buFontTx/>
              <a:buChar char="-"/>
            </a:pPr>
            <a:r>
              <a:rPr lang="en-US" baseline="0" dirty="0" smtClean="0"/>
              <a:t>People also tend to keep stocks that have earned negative returns.</a:t>
            </a:r>
          </a:p>
          <a:p>
            <a:pPr marL="628650" lvl="1" indent="-171450">
              <a:buFontTx/>
              <a:buChar char="-"/>
            </a:pPr>
            <a:r>
              <a:rPr lang="en-US" baseline="0" dirty="0" smtClean="0"/>
              <a:t>Given that people use their purchase price as a reference point, they view stocks that decline in value as losses.</a:t>
            </a:r>
          </a:p>
          <a:p>
            <a:pPr marL="628650" lvl="1" indent="-171450">
              <a:buFontTx/>
              <a:buChar char="-"/>
            </a:pPr>
            <a:r>
              <a:rPr lang="en-US" baseline="0" dirty="0" smtClean="0"/>
              <a:t>Because the chance to break even looms larger than the possibility that the stock may continue to lose value, people tend to be risk-seeking and hold onto the stock out of hopes that they can break even and avoid feeling regretful for selling the stock and then seeing it rise in value.</a:t>
            </a:r>
          </a:p>
          <a:p>
            <a:pPr marL="171450" lvl="0" indent="-171450">
              <a:buFontTx/>
              <a:buChar char="-"/>
            </a:pPr>
            <a:r>
              <a:rPr lang="en-US" baseline="0" dirty="0" smtClean="0"/>
              <a:t>Because investors have to pay fees for each trade and taxes on each winner that they sell, this practice of trading winners and selling losers often results in excessive trading and high taxes on the sale of winners, which serves to reduce overall returns.</a:t>
            </a:r>
          </a:p>
        </p:txBody>
      </p:sp>
      <p:sp>
        <p:nvSpPr>
          <p:cNvPr id="4" name="Slide Number Placeholder 3"/>
          <p:cNvSpPr>
            <a:spLocks noGrp="1"/>
          </p:cNvSpPr>
          <p:nvPr>
            <p:ph type="sldNum" sz="quarter" idx="10"/>
          </p:nvPr>
        </p:nvSpPr>
        <p:spPr/>
        <p:txBody>
          <a:bodyPr/>
          <a:lstStyle/>
          <a:p>
            <a:fld id="{E6F6327F-5E96-4E8A-92E8-519210FFF994}" type="slidenum">
              <a:rPr lang="en-US" smtClean="0"/>
              <a:t>8</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When the advent of online trading dramatically lowered the cost of trading in the 1990s, frequent trading became more common.</a:t>
            </a:r>
          </a:p>
          <a:p>
            <a:pPr marL="171450" lvl="0" indent="-171450">
              <a:buFontTx/>
              <a:buChar char="-"/>
            </a:pPr>
            <a:r>
              <a:rPr lang="en-US" baseline="0" dirty="0" smtClean="0"/>
              <a:t>Some of the first online traders were people who had recently outperformed the market and the market at the time was quite favorable.</a:t>
            </a:r>
          </a:p>
          <a:p>
            <a:pPr marL="171450" lvl="0" indent="-171450">
              <a:buFontTx/>
              <a:buChar char="-"/>
            </a:pPr>
            <a:r>
              <a:rPr lang="en-US" baseline="0" dirty="0" smtClean="0"/>
              <a:t>This instilled many with the confidence to quit their jobs and engage in day trading.</a:t>
            </a:r>
          </a:p>
          <a:p>
            <a:pPr marL="171450" lvl="0" indent="-171450">
              <a:buFontTx/>
              <a:buChar char="-"/>
            </a:pPr>
            <a:r>
              <a:rPr lang="en-US" baseline="0" dirty="0" smtClean="0"/>
              <a:t>However, day traders quickly started underperforming the market due to their excessive trading.</a:t>
            </a:r>
          </a:p>
          <a:p>
            <a:pPr marL="628650" lvl="1" indent="-171450">
              <a:buFontTx/>
              <a:buChar char="-"/>
            </a:pPr>
            <a:r>
              <a:rPr lang="en-US" baseline="0" dirty="0" smtClean="0"/>
              <a:t>They lagged the market by three percentage points.</a:t>
            </a:r>
          </a:p>
          <a:p>
            <a:pPr marL="628650" lvl="1" indent="-171450">
              <a:buFontTx/>
              <a:buChar char="-"/>
            </a:pPr>
            <a:r>
              <a:rPr lang="en-US" baseline="0" dirty="0" smtClean="0"/>
              <a:t>Only 36% of traders earned income in a sample of traders taken from 1998-1999.</a:t>
            </a:r>
          </a:p>
          <a:p>
            <a:pPr marL="628650" lvl="1" indent="-171450">
              <a:buFontTx/>
              <a:buChar char="-"/>
            </a:pPr>
            <a:r>
              <a:rPr lang="en-US" baseline="0" dirty="0" smtClean="0"/>
              <a:t>Those who did earn income were taxed heavily on this income.</a:t>
            </a:r>
          </a:p>
          <a:p>
            <a:pPr marL="628650" lvl="1" indent="-171450">
              <a:buFontTx/>
              <a:buChar char="-"/>
            </a:pPr>
            <a:r>
              <a:rPr lang="en-US" baseline="0" dirty="0" smtClean="0"/>
              <a:t>As a result, many people who quit their jobs out of hopes of earning lucrative amounts of money from trading ended up broke.</a:t>
            </a:r>
          </a:p>
          <a:p>
            <a:pPr marL="171450" lvl="0" indent="-171450">
              <a:buFontTx/>
              <a:buChar char="-"/>
            </a:pPr>
            <a:r>
              <a:rPr lang="en-US" baseline="0" dirty="0" smtClean="0"/>
              <a:t>One other reason that so many people may have decided to day trade is that they likely neglected the competition.</a:t>
            </a:r>
          </a:p>
          <a:p>
            <a:pPr marL="628650" lvl="1" indent="-171450">
              <a:buFontTx/>
              <a:buChar char="-"/>
            </a:pPr>
            <a:r>
              <a:rPr lang="en-US" baseline="0" dirty="0" smtClean="0"/>
              <a:t>The bulk of trades are conducted by sophisticated institutional investors.</a:t>
            </a:r>
          </a:p>
          <a:p>
            <a:pPr marL="628650" lvl="1" indent="-171450">
              <a:buFontTx/>
              <a:buChar char="-"/>
            </a:pPr>
            <a:r>
              <a:rPr lang="en-US" baseline="0" dirty="0" smtClean="0"/>
              <a:t>If traders had considered the competition, they may have realized that there was no good reason for them to believe that they could outperform these sophisticated investors.</a:t>
            </a:r>
          </a:p>
          <a:p>
            <a:pPr marL="171450" lvl="0" indent="-171450">
              <a:buFontTx/>
              <a:buChar char="-"/>
            </a:pPr>
            <a:endParaRPr lang="en-US" baseline="0" dirty="0" smtClean="0"/>
          </a:p>
          <a:p>
            <a:pPr marL="171450" lvl="0"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9</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All of the information contained in this chapter suggests several action steps that should be taken to improve the quality of your financial decision making.</a:t>
            </a:r>
          </a:p>
          <a:p>
            <a:pPr marL="171450" lvl="0" indent="-171450">
              <a:buFontTx/>
              <a:buChar char="-"/>
            </a:pPr>
            <a:r>
              <a:rPr lang="en-US" baseline="0" dirty="0" smtClean="0"/>
              <a:t>First, you should determine your investment goals so that you can appropriately spread out your risk over time.</a:t>
            </a:r>
          </a:p>
          <a:p>
            <a:pPr marL="628650" lvl="1" indent="-171450">
              <a:buFontTx/>
              <a:buChar char="-"/>
            </a:pPr>
            <a:r>
              <a:rPr lang="en-US" baseline="0" dirty="0" smtClean="0"/>
              <a:t>As we saw earlier, people fail to reallocate their risk over time and their decisions are often inconsistent with their true risk preferences.</a:t>
            </a:r>
          </a:p>
          <a:p>
            <a:pPr marL="628650" lvl="1" indent="-171450">
              <a:buFontTx/>
              <a:buChar char="-"/>
            </a:pPr>
            <a:r>
              <a:rPr lang="en-US" baseline="0" dirty="0" smtClean="0"/>
              <a:t>People often do not save enough for retirement because they fail to take enough risk when they are younger. By investing more into stocks when they are young, people will likely experience a lot of fluctuation in the value of their assets, but over the course of a lifetime, they are very likely to come out ahead.</a:t>
            </a:r>
          </a:p>
          <a:p>
            <a:pPr marL="628650" lvl="1" indent="-171450">
              <a:buFontTx/>
              <a:buChar char="-"/>
            </a:pPr>
            <a:r>
              <a:rPr lang="en-US" baseline="0" dirty="0" smtClean="0"/>
              <a:t>However, as people age, they should become more risk-averse, as they should have earned a sufficient amount of money to live off for the rest of their lives and not need additional funds.</a:t>
            </a:r>
          </a:p>
          <a:p>
            <a:pPr marL="628650" lvl="1" indent="-171450">
              <a:buFontTx/>
              <a:buChar char="-"/>
            </a:pPr>
            <a:r>
              <a:rPr lang="en-US" baseline="0" dirty="0" smtClean="0"/>
              <a:t>In order to better manage their money and ensure a consistent flow of income after retirement, it also may be a good idea for people to invest in annuities.</a:t>
            </a:r>
          </a:p>
          <a:p>
            <a:pPr marL="1085850" lvl="2" indent="-171450">
              <a:buFontTx/>
              <a:buChar char="-"/>
            </a:pPr>
            <a:r>
              <a:rPr lang="en-US" baseline="0" dirty="0" smtClean="0"/>
              <a:t>These involve paying a large lump some in exchange for a steady flow of income for the rest of one’s lifetime.</a:t>
            </a:r>
          </a:p>
          <a:p>
            <a:pPr marL="1085850" lvl="2" indent="-171450">
              <a:buFontTx/>
              <a:buChar char="-"/>
            </a:pPr>
            <a:r>
              <a:rPr lang="en-US" baseline="0" dirty="0" smtClean="0"/>
              <a:t>The strategy of investing in an annuity can be a losing proposition of one dies at a young age, but in this case, the individual does not need money anyways. Additionally, those who live longer than expected will earn more from the annuity than they invested into it.</a:t>
            </a:r>
          </a:p>
          <a:p>
            <a:pPr marL="171450" lvl="0" indent="-171450">
              <a:buFontTx/>
              <a:buChar char="-"/>
            </a:pPr>
            <a:r>
              <a:rPr lang="en-US" baseline="0" dirty="0" smtClean="0"/>
              <a:t>We also have reviewed a lot about how difficult it is to predict the stock market. The biggest reason the stock market is so difficult to predict is that people are essentially betting on what they believe others will believe about the future performance of stocks. Because stock values are dictated by supply and demand, accurately predicting the future value of stocks requires accurately anticipating how others will value the same stocks. Thus, it is difficult to anticipate stock values since everybody is constantly changing their beliefs to adjust for what they believe all other investors believe. This is why passively investing in an index fund may be the way to go.</a:t>
            </a:r>
          </a:p>
          <a:p>
            <a:pPr marL="171450" lvl="0" indent="-171450">
              <a:buFontTx/>
              <a:buChar char="-"/>
            </a:pPr>
            <a:r>
              <a:rPr lang="en-US" baseline="0" dirty="0" smtClean="0"/>
              <a:t>By investing in index funds, people can avoid accumulating fees from excessive trading resulting from active management while earning a higher return. However, it is important to account for tax considerations before taking the advice here into account. Tax policy changes over time and varies from state to state, so it is difficult to recommend an optimal investment strategy without having a full understanding of how earnings will be taxed. However, by being equipped with the information in this chapter, hopefully you can learn to improve the quality of your financial decision-making.</a:t>
            </a:r>
          </a:p>
        </p:txBody>
      </p:sp>
      <p:sp>
        <p:nvSpPr>
          <p:cNvPr id="4" name="Slide Number Placeholder 3"/>
          <p:cNvSpPr>
            <a:spLocks noGrp="1"/>
          </p:cNvSpPr>
          <p:nvPr>
            <p:ph type="sldNum" sz="quarter" idx="10"/>
          </p:nvPr>
        </p:nvSpPr>
        <p:spPr/>
        <p:txBody>
          <a:bodyPr/>
          <a:lstStyle/>
          <a:p>
            <a:fld id="{E6F6327F-5E96-4E8A-92E8-519210FFF994}" type="slidenum">
              <a:rPr lang="en-US" smtClean="0"/>
              <a:t>10</a:t>
            </a:fld>
            <a:endParaRPr lang="en-US"/>
          </a:p>
        </p:txBody>
      </p:sp>
    </p:spTree>
    <p:extLst>
      <p:ext uri="{BB962C8B-B14F-4D97-AF65-F5344CB8AC3E}">
        <p14:creationId xmlns:p14="http://schemas.microsoft.com/office/powerpoint/2010/main" val="2215679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4108485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88034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966268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CB5A40-FF90-48DD-A5C3-2C1ED3F2C67F}" type="datetimeFigureOut">
              <a:rPr lang="en-US" smtClean="0"/>
              <a:t>9/14/2012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6612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CB5A40-FF90-48DD-A5C3-2C1ED3F2C67F}" type="datetimeFigureOut">
              <a:rPr lang="en-US" smtClean="0"/>
              <a:t>9/14/2012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3582099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CB5A40-FF90-48DD-A5C3-2C1ED3F2C67F}" type="datetimeFigureOut">
              <a:rPr lang="en-US" smtClean="0"/>
              <a:t>9/14/2012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64933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CB5A40-FF90-48DD-A5C3-2C1ED3F2C67F}" type="datetimeFigureOut">
              <a:rPr lang="en-US" smtClean="0"/>
              <a:t>9/14/2012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852190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B5A40-FF90-48DD-A5C3-2C1ED3F2C67F}" type="datetimeFigureOut">
              <a:rPr lang="en-US" smtClean="0"/>
              <a:t>9/14/2012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924309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B5A40-FF90-48DD-A5C3-2C1ED3F2C67F}" type="datetimeFigureOut">
              <a:rPr lang="en-US" smtClean="0"/>
              <a:t>9/14/2012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691405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1468248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4036677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CB5A40-FF90-48DD-A5C3-2C1ED3F2C67F}" type="datetimeFigureOut">
              <a:rPr lang="en-US" smtClean="0"/>
              <a:t>9/14/2012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C4D931-527D-4C51-927A-69A47157AB0A}" type="slidenum">
              <a:rPr lang="en-US" smtClean="0"/>
              <a:t>‹#›</a:t>
            </a:fld>
            <a:endParaRPr lang="en-US"/>
          </a:p>
        </p:txBody>
      </p:sp>
    </p:spTree>
    <p:extLst>
      <p:ext uri="{BB962C8B-B14F-4D97-AF65-F5344CB8AC3E}">
        <p14:creationId xmlns:p14="http://schemas.microsoft.com/office/powerpoint/2010/main" val="3845760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5709" y="762000"/>
            <a:ext cx="6059055" cy="4648200"/>
          </a:xfrm>
          <a:solidFill>
            <a:schemeClr val="accent1">
              <a:lumMod val="20000"/>
              <a:lumOff val="80000"/>
            </a:schemeClr>
          </a:solidFill>
        </p:spPr>
        <p:txBody>
          <a:bodyPr>
            <a:normAutofit/>
          </a:bodyPr>
          <a:lstStyle/>
          <a:p>
            <a:r>
              <a:rPr lang="en-US" sz="3000" dirty="0" smtClean="0"/>
              <a:t>Judgment in Managerial Decision Making 8e</a:t>
            </a:r>
            <a:br>
              <a:rPr lang="en-US" sz="3000" dirty="0" smtClean="0"/>
            </a:br>
            <a:r>
              <a:rPr lang="en-US" sz="3000" dirty="0" smtClean="0"/>
              <a:t/>
            </a:r>
            <a:br>
              <a:rPr lang="en-US" sz="3000" dirty="0" smtClean="0"/>
            </a:br>
            <a:r>
              <a:rPr lang="en-US" sz="3000" dirty="0"/>
              <a:t/>
            </a:r>
            <a:br>
              <a:rPr lang="en-US" sz="3000" dirty="0"/>
            </a:br>
            <a:r>
              <a:rPr lang="en-US" sz="3000" dirty="0" smtClean="0"/>
              <a:t>Chapter </a:t>
            </a:r>
            <a:r>
              <a:rPr lang="en-US" sz="3000" dirty="0" smtClean="0"/>
              <a:t>9</a:t>
            </a:r>
            <a:r>
              <a:rPr lang="en-US" sz="3000" dirty="0" smtClean="0"/>
              <a:t/>
            </a:r>
            <a:br>
              <a:rPr lang="en-US" sz="3000" dirty="0" smtClean="0"/>
            </a:br>
            <a:r>
              <a:rPr lang="en-US" sz="3200" dirty="0"/>
              <a:t>Common Investment Mistakes</a:t>
            </a:r>
            <a:endParaRPr lang="en-US" sz="3000" dirty="0"/>
          </a:p>
        </p:txBody>
      </p:sp>
      <p:pic>
        <p:nvPicPr>
          <p:cNvPr id="1027" name="Picture 3" descr="C:\Users\brbaker\AppData\Local\Microsoft\Windows\Temporary Internet Files\Content.Outlook\7AIUUS0U\120627_Judgment in Managerial Decision Making 8th Edition_R2Final_H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927"/>
            <a:ext cx="2895600" cy="43434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6477000" y="6324599"/>
            <a:ext cx="2667000" cy="519545"/>
          </a:xfrm>
          <a:prstGeom prst="rect">
            <a:avLst/>
          </a:prstGeom>
          <a:solidFill>
            <a:schemeClr val="accent1">
              <a:lumMod val="20000"/>
              <a:lumOff val="8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300" dirty="0" smtClean="0"/>
              <a:t>Copyright 2013 John Wiley &amp; Sons</a:t>
            </a:r>
            <a:endParaRPr lang="en-US" sz="1300" dirty="0"/>
          </a:p>
        </p:txBody>
      </p:sp>
    </p:spTree>
    <p:extLst>
      <p:ext uri="{BB962C8B-B14F-4D97-AF65-F5344CB8AC3E}">
        <p14:creationId xmlns:p14="http://schemas.microsoft.com/office/powerpoint/2010/main" val="32350708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Active Fund Management</a:t>
            </a:r>
            <a:endParaRPr lang="en-US" dirty="0"/>
          </a:p>
        </p:txBody>
      </p:sp>
      <p:sp>
        <p:nvSpPr>
          <p:cNvPr id="2" name="Content Placeholder 1"/>
          <p:cNvSpPr>
            <a:spLocks noGrp="1"/>
          </p:cNvSpPr>
          <p:nvPr>
            <p:ph idx="1"/>
          </p:nvPr>
        </p:nvSpPr>
        <p:spPr>
          <a:solidFill>
            <a:schemeClr val="accent1">
              <a:lumMod val="20000"/>
              <a:lumOff val="80000"/>
            </a:schemeClr>
          </a:solidFill>
        </p:spPr>
        <p:txBody>
          <a:bodyPr>
            <a:normAutofit/>
          </a:bodyPr>
          <a:lstStyle/>
          <a:p>
            <a:r>
              <a:rPr lang="en-US" dirty="0" smtClean="0"/>
              <a:t>25% of funds outperform market</a:t>
            </a:r>
          </a:p>
          <a:p>
            <a:r>
              <a:rPr lang="en-US" dirty="0" smtClean="0"/>
              <a:t>Past performance poorly predicts future</a:t>
            </a:r>
          </a:p>
          <a:p>
            <a:r>
              <a:rPr lang="en-US" dirty="0" smtClean="0"/>
              <a:t>Returns limited by high fees</a:t>
            </a:r>
          </a:p>
          <a:p>
            <a:r>
              <a:rPr lang="en-US" dirty="0" smtClean="0"/>
              <a:t>Hedge funds</a:t>
            </a:r>
          </a:p>
          <a:p>
            <a:endParaRPr lang="en-US" dirty="0"/>
          </a:p>
        </p:txBody>
      </p:sp>
    </p:spTree>
    <p:extLst>
      <p:ext uri="{BB962C8B-B14F-4D97-AF65-F5344CB8AC3E}">
        <p14:creationId xmlns:p14="http://schemas.microsoft.com/office/powerpoint/2010/main" val="13759614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fontScale="90000"/>
          </a:bodyPr>
          <a:lstStyle/>
          <a:p>
            <a:r>
              <a:rPr lang="en-US" dirty="0" smtClean="0"/>
              <a:t>The Psychology of Poor Investment Decisions</a:t>
            </a:r>
            <a:endParaRPr lang="en-US" dirty="0"/>
          </a:p>
        </p:txBody>
      </p:sp>
      <p:sp>
        <p:nvSpPr>
          <p:cNvPr id="2" name="Content Placeholder 1"/>
          <p:cNvSpPr>
            <a:spLocks noGrp="1"/>
          </p:cNvSpPr>
          <p:nvPr>
            <p:ph idx="1"/>
          </p:nvPr>
        </p:nvSpPr>
        <p:spPr>
          <a:solidFill>
            <a:schemeClr val="accent1">
              <a:lumMod val="20000"/>
              <a:lumOff val="80000"/>
            </a:schemeClr>
          </a:solidFill>
        </p:spPr>
        <p:txBody>
          <a:bodyPr>
            <a:normAutofit/>
          </a:bodyPr>
          <a:lstStyle/>
          <a:p>
            <a:r>
              <a:rPr lang="en-US" dirty="0" smtClean="0"/>
              <a:t>Overconfidence</a:t>
            </a:r>
          </a:p>
          <a:p>
            <a:r>
              <a:rPr lang="en-US" dirty="0" smtClean="0"/>
              <a:t>Optimism</a:t>
            </a:r>
          </a:p>
          <a:p>
            <a:r>
              <a:rPr lang="en-US" dirty="0" smtClean="0"/>
              <a:t>Denying random events</a:t>
            </a:r>
          </a:p>
          <a:p>
            <a:r>
              <a:rPr lang="en-US" dirty="0" smtClean="0"/>
              <a:t>Anchoring, status quo, and procrastination</a:t>
            </a:r>
          </a:p>
          <a:p>
            <a:r>
              <a:rPr lang="en-US" dirty="0" smtClean="0"/>
              <a:t>Selling winners and keeping losers</a:t>
            </a:r>
          </a:p>
        </p:txBody>
      </p:sp>
    </p:spTree>
    <p:extLst>
      <p:ext uri="{BB962C8B-B14F-4D97-AF65-F5344CB8AC3E}">
        <p14:creationId xmlns:p14="http://schemas.microsoft.com/office/powerpoint/2010/main" val="9462974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fontScale="90000"/>
          </a:bodyPr>
          <a:lstStyle/>
          <a:p>
            <a:r>
              <a:rPr lang="en-US" dirty="0" smtClean="0"/>
              <a:t>Overconfidence Produces Excessive Trading</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Frequent transactions increase costs</a:t>
            </a:r>
          </a:p>
          <a:p>
            <a:r>
              <a:rPr lang="en-US" dirty="0" smtClean="0"/>
              <a:t>Transactions are becoming more frequent</a:t>
            </a:r>
          </a:p>
          <a:p>
            <a:r>
              <a:rPr lang="en-US" dirty="0" smtClean="0"/>
              <a:t>Active investors underperform the market</a:t>
            </a:r>
          </a:p>
          <a:p>
            <a:r>
              <a:rPr lang="en-US" dirty="0" smtClean="0"/>
              <a:t>Men trade more than women</a:t>
            </a:r>
          </a:p>
        </p:txBody>
      </p:sp>
    </p:spTree>
    <p:extLst>
      <p:ext uri="{BB962C8B-B14F-4D97-AF65-F5344CB8AC3E}">
        <p14:creationId xmlns:p14="http://schemas.microsoft.com/office/powerpoint/2010/main" val="39814676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fontScale="90000"/>
          </a:bodyPr>
          <a:lstStyle/>
          <a:p>
            <a:r>
              <a:rPr lang="en-US" dirty="0" smtClean="0"/>
              <a:t>Optimism about Investment Decisions</a:t>
            </a:r>
            <a:endParaRPr lang="en-US" dirty="0"/>
          </a:p>
        </p:txBody>
      </p:sp>
      <p:sp>
        <p:nvSpPr>
          <p:cNvPr id="5" name="Content Placeholder 4"/>
          <p:cNvSpPr>
            <a:spLocks noGrp="1"/>
          </p:cNvSpPr>
          <p:nvPr>
            <p:ph idx="1"/>
          </p:nvPr>
        </p:nvSpPr>
        <p:spPr>
          <a:solidFill>
            <a:schemeClr val="accent1">
              <a:lumMod val="20000"/>
              <a:lumOff val="80000"/>
            </a:schemeClr>
          </a:solidFill>
        </p:spPr>
        <p:txBody>
          <a:bodyPr/>
          <a:lstStyle/>
          <a:p>
            <a:r>
              <a:rPr lang="en-US" dirty="0" smtClean="0"/>
              <a:t>Optimistic predictions of fund performance</a:t>
            </a:r>
          </a:p>
          <a:p>
            <a:r>
              <a:rPr lang="en-US" dirty="0" smtClean="0"/>
              <a:t>Optimistic recollections of past performance</a:t>
            </a:r>
          </a:p>
          <a:p>
            <a:endParaRPr lang="en-US" dirty="0"/>
          </a:p>
        </p:txBody>
      </p:sp>
    </p:spTree>
    <p:extLst>
      <p:ext uri="{BB962C8B-B14F-4D97-AF65-F5344CB8AC3E}">
        <p14:creationId xmlns:p14="http://schemas.microsoft.com/office/powerpoint/2010/main" val="3630074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fontScale="90000"/>
          </a:bodyPr>
          <a:lstStyle/>
          <a:p>
            <a:r>
              <a:rPr lang="en-US" dirty="0" smtClean="0"/>
              <a:t>Denying that Random Events are Random</a:t>
            </a:r>
            <a:endParaRPr lang="en-US" dirty="0"/>
          </a:p>
        </p:txBody>
      </p:sp>
      <p:sp>
        <p:nvSpPr>
          <p:cNvPr id="4" name="Content Placeholder 3"/>
          <p:cNvSpPr>
            <a:spLocks noGrp="1"/>
          </p:cNvSpPr>
          <p:nvPr>
            <p:ph idx="1"/>
          </p:nvPr>
        </p:nvSpPr>
        <p:spPr>
          <a:solidFill>
            <a:schemeClr val="accent1">
              <a:lumMod val="20000"/>
              <a:lumOff val="80000"/>
            </a:schemeClr>
          </a:solidFill>
        </p:spPr>
        <p:txBody>
          <a:bodyPr/>
          <a:lstStyle/>
          <a:p>
            <a:r>
              <a:rPr lang="en-US" dirty="0" smtClean="0"/>
              <a:t>Underweighting randomness</a:t>
            </a:r>
          </a:p>
          <a:p>
            <a:r>
              <a:rPr lang="en-US" dirty="0" smtClean="0"/>
              <a:t>Neglecting regression to the mean</a:t>
            </a:r>
          </a:p>
          <a:p>
            <a:r>
              <a:rPr lang="en-US" dirty="0" smtClean="0"/>
              <a:t>Limited evidence of consistent performance</a:t>
            </a:r>
          </a:p>
          <a:p>
            <a:pPr lvl="1"/>
            <a:r>
              <a:rPr lang="en-US" dirty="0" smtClean="0"/>
              <a:t>Momentum effect</a:t>
            </a:r>
          </a:p>
          <a:p>
            <a:pPr lvl="1"/>
            <a:r>
              <a:rPr lang="en-US" dirty="0" smtClean="0"/>
              <a:t>Performance reversals in outliers</a:t>
            </a:r>
            <a:endParaRPr lang="en-US" dirty="0"/>
          </a:p>
        </p:txBody>
      </p:sp>
    </p:spTree>
    <p:extLst>
      <p:ext uri="{BB962C8B-B14F-4D97-AF65-F5344CB8AC3E}">
        <p14:creationId xmlns:p14="http://schemas.microsoft.com/office/powerpoint/2010/main" val="7550600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fontScale="90000"/>
          </a:bodyPr>
          <a:lstStyle/>
          <a:p>
            <a:r>
              <a:rPr lang="en-US" dirty="0" smtClean="0"/>
              <a:t>Anchoring, the Status Quo, and Procrastination</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Retirement plans</a:t>
            </a:r>
          </a:p>
          <a:p>
            <a:pPr lvl="1"/>
            <a:r>
              <a:rPr lang="en-US" dirty="0"/>
              <a:t>Failing to change risk allocations</a:t>
            </a:r>
          </a:p>
          <a:p>
            <a:pPr lvl="1"/>
            <a:r>
              <a:rPr lang="en-US" dirty="0"/>
              <a:t>Arbitrary options influence </a:t>
            </a:r>
            <a:r>
              <a:rPr lang="en-US" dirty="0" smtClean="0"/>
              <a:t>risk allocations</a:t>
            </a:r>
          </a:p>
          <a:p>
            <a:r>
              <a:rPr lang="en-US" dirty="0" smtClean="0"/>
              <a:t>Sticking to the status quo</a:t>
            </a:r>
          </a:p>
          <a:p>
            <a:r>
              <a:rPr lang="en-US" dirty="0" smtClean="0"/>
              <a:t>Failure to “opt-in”</a:t>
            </a:r>
          </a:p>
        </p:txBody>
      </p:sp>
    </p:spTree>
    <p:extLst>
      <p:ext uri="{BB962C8B-B14F-4D97-AF65-F5344CB8AC3E}">
        <p14:creationId xmlns:p14="http://schemas.microsoft.com/office/powerpoint/2010/main" val="15686032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fontScale="90000"/>
          </a:bodyPr>
          <a:lstStyle/>
          <a:p>
            <a:r>
              <a:rPr lang="en-US" dirty="0" smtClean="0"/>
              <a:t>Prospect Theory, Selling Winners, and Keeping Losers</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Selling winners</a:t>
            </a:r>
          </a:p>
          <a:p>
            <a:r>
              <a:rPr lang="en-US" dirty="0" smtClean="0"/>
              <a:t>Keeping losers</a:t>
            </a:r>
          </a:p>
          <a:p>
            <a:r>
              <a:rPr lang="en-US" dirty="0" smtClean="0"/>
              <a:t>Impact on returns</a:t>
            </a:r>
          </a:p>
        </p:txBody>
      </p:sp>
    </p:spTree>
    <p:extLst>
      <p:ext uri="{BB962C8B-B14F-4D97-AF65-F5344CB8AC3E}">
        <p14:creationId xmlns:p14="http://schemas.microsoft.com/office/powerpoint/2010/main" val="24047197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Active Trading</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The rise of online trading</a:t>
            </a:r>
          </a:p>
          <a:p>
            <a:r>
              <a:rPr lang="en-US" dirty="0" smtClean="0"/>
              <a:t>Initial success stories</a:t>
            </a:r>
          </a:p>
          <a:p>
            <a:r>
              <a:rPr lang="en-US" dirty="0" smtClean="0"/>
              <a:t>Underperforming the market</a:t>
            </a:r>
          </a:p>
          <a:p>
            <a:r>
              <a:rPr lang="en-US" dirty="0" smtClean="0"/>
              <a:t>Considering other traders</a:t>
            </a:r>
          </a:p>
        </p:txBody>
      </p:sp>
    </p:spTree>
    <p:extLst>
      <p:ext uri="{BB962C8B-B14F-4D97-AF65-F5344CB8AC3E}">
        <p14:creationId xmlns:p14="http://schemas.microsoft.com/office/powerpoint/2010/main" val="11394264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Action Steps</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lnSpcReduction="10000"/>
          </a:bodyPr>
          <a:lstStyle/>
          <a:p>
            <a:r>
              <a:rPr lang="en-US" dirty="0" smtClean="0"/>
              <a:t>Determine your investment goals</a:t>
            </a:r>
          </a:p>
          <a:p>
            <a:pPr lvl="1"/>
            <a:r>
              <a:rPr lang="en-US" dirty="0" smtClean="0"/>
              <a:t>Save enough for retirement</a:t>
            </a:r>
          </a:p>
          <a:p>
            <a:pPr lvl="1"/>
            <a:r>
              <a:rPr lang="en-US" dirty="0" smtClean="0"/>
              <a:t>Embrace risk now</a:t>
            </a:r>
          </a:p>
          <a:p>
            <a:pPr lvl="1"/>
            <a:r>
              <a:rPr lang="en-US" dirty="0" smtClean="0"/>
              <a:t>Reduce risk later</a:t>
            </a:r>
          </a:p>
          <a:p>
            <a:pPr lvl="1"/>
            <a:r>
              <a:rPr lang="en-US" dirty="0" smtClean="0"/>
              <a:t>Invest in annuities</a:t>
            </a:r>
          </a:p>
          <a:p>
            <a:r>
              <a:rPr lang="en-US" dirty="0" smtClean="0"/>
              <a:t>Difficulty predicting the stock market</a:t>
            </a:r>
          </a:p>
          <a:p>
            <a:r>
              <a:rPr lang="en-US" dirty="0" smtClean="0"/>
              <a:t>Putting this information to use</a:t>
            </a:r>
          </a:p>
          <a:p>
            <a:pPr lvl="1"/>
            <a:r>
              <a:rPr lang="en-US" dirty="0" smtClean="0"/>
              <a:t>Avoid unnecessary fees</a:t>
            </a:r>
          </a:p>
          <a:p>
            <a:pPr lvl="1"/>
            <a:r>
              <a:rPr lang="en-US" dirty="0" smtClean="0"/>
              <a:t>Consider tax issues</a:t>
            </a:r>
          </a:p>
          <a:p>
            <a:pPr lvl="1"/>
            <a:endParaRPr lang="en-US" dirty="0" smtClean="0"/>
          </a:p>
        </p:txBody>
      </p:sp>
    </p:spTree>
    <p:extLst>
      <p:ext uri="{BB962C8B-B14F-4D97-AF65-F5344CB8AC3E}">
        <p14:creationId xmlns:p14="http://schemas.microsoft.com/office/powerpoint/2010/main" val="392859424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2894</Words>
  <Application>Microsoft Office PowerPoint</Application>
  <PresentationFormat>On-screen Show (4:3)</PresentationFormat>
  <Paragraphs>150</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Judgment in Managerial Decision Making 8e   Chapter 9 Common Investment Mistakes</vt:lpstr>
      <vt:lpstr>Active Fund Management</vt:lpstr>
      <vt:lpstr>The Psychology of Poor Investment Decisions</vt:lpstr>
      <vt:lpstr>Overconfidence Produces Excessive Trading</vt:lpstr>
      <vt:lpstr>Optimism about Investment Decisions</vt:lpstr>
      <vt:lpstr>Denying that Random Events are Random</vt:lpstr>
      <vt:lpstr>Anchoring, the Status Quo, and Procrastination</vt:lpstr>
      <vt:lpstr>Prospect Theory, Selling Winners, and Keeping Losers</vt:lpstr>
      <vt:lpstr>Active Trading</vt:lpstr>
      <vt:lpstr>Action Steps</vt:lpstr>
    </vt:vector>
  </TitlesOfParts>
  <Company>Haas Computing Services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Managerial Decision Making</dc:title>
  <dc:creator>techie</dc:creator>
  <cp:lastModifiedBy>WileyService</cp:lastModifiedBy>
  <cp:revision>228</cp:revision>
  <dcterms:created xsi:type="dcterms:W3CDTF">2012-05-22T06:14:36Z</dcterms:created>
  <dcterms:modified xsi:type="dcterms:W3CDTF">2012-09-14T18:09:58Z</dcterms:modified>
</cp:coreProperties>
</file>